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7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7" r:id="rId16"/>
    <p:sldId id="280" r:id="rId17"/>
    <p:sldId id="278" r:id="rId18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585278-3EC2-4F76-928C-3A04154DA1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F92C6-BF6C-4A9E-AEA8-08CED8269A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9/5/2021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08144-8C81-4E45-9928-C55D78D5B5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CE277-EBE0-48D3-B2E8-14B4C8D213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54715233-365E-41C9-8646-0C66E94D7A6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03211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/>
              <a:t>9/5/2021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441" tIns="44220" rIns="88441" bIns="442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80621"/>
            <a:ext cx="5641998" cy="3664842"/>
          </a:xfrm>
          <a:prstGeom prst="rect">
            <a:avLst/>
          </a:prstGeom>
        </p:spPr>
        <p:txBody>
          <a:bodyPr vert="horz" lIns="88441" tIns="44220" rIns="88441" bIns="44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370427F2-4E32-4607-B289-C7B6AC5B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9791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6F23-9C7B-4043-900C-3B9F7E8713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52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75022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61475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46870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5698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33943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61291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A5BE-EA0D-4464-918C-731A47DB74C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9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3F87-667C-490F-AF07-036EA341E2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5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93B1F-26DF-443D-B956-F21B25CFCE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14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A8FB-4B2E-405C-91A7-83B122969A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68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77557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D99F9-C97E-4423-937A-9D12D804F8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63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60E58-9086-4E26-B107-803DE64D5D4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53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F19C-5F4F-414D-9E2D-D0D98A33ACE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53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096A-B995-4F0C-9B98-89E2794068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37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21500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9FA1F5E-5226-4356-A29D-265181693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02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33DA8BF-BB37-4942-A7EB-80C5B22121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 anchor="ctr"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</a:rPr>
              <a:t>Should I Be</a:t>
            </a:r>
            <a:br>
              <a:rPr lang="en-US" altLang="en-US" sz="4400" dirty="0">
                <a:solidFill>
                  <a:schemeClr val="bg1"/>
                </a:solidFill>
              </a:rPr>
            </a:br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  <a:endParaRPr lang="en-US" altLang="en-US" sz="4400" dirty="0">
              <a:solidFill>
                <a:schemeClr val="bg1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A6053AE-4D4D-455A-A42F-67111C259A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584775"/>
          </a:xfrm>
        </p:spPr>
        <p:txBody>
          <a:bodyPr>
            <a:spAutoFit/>
          </a:bodyPr>
          <a:lstStyle/>
          <a:p>
            <a:r>
              <a:rPr lang="en-US" altLang="en-US" sz="3200" dirty="0">
                <a:solidFill>
                  <a:schemeClr val="bg1"/>
                </a:solidFill>
              </a:rPr>
              <a:t>ACTS 19:1-7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F79B058-E18C-496E-ADBD-D78EB328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83F884-3C66-4BA9-9D9C-B5A85BE940F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3282801-714C-4A16-8977-2946A557C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7955709-0673-4B78-8221-92CB73183F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898335"/>
            <a:ext cx="8686800" cy="3899529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Did Not Object, Gladly Obeyed by Faith!</a:t>
            </a:r>
          </a:p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3600" dirty="0">
                <a:solidFill>
                  <a:schemeClr val="bg1"/>
                </a:solidFill>
              </a:rPr>
              <a:t>Objections Focused on Former Baptism:</a:t>
            </a:r>
            <a:endParaRPr lang="en-US" altLang="en-US" sz="2800" i="1" u="sng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“… Already Been Baptized”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“… Sin to Reject Former Baptism”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“… Embarrassed to be Baptized Again”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Ephesians: Did Not Object, Gladly Obeyed!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FFBA58-2582-4238-98F0-7D880A878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01258E-D7EA-47B7-B27B-74BEFF8BB094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40A9A8-5FBE-406A-A9A6-3CF0E7A5D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8644526-DD0A-4A1B-BE93-2C08B5AD0C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789075"/>
            <a:ext cx="8686800" cy="4118050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Did Not Object, Gladly Obeyed by Faith!</a:t>
            </a:r>
          </a:p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3600" dirty="0">
                <a:solidFill>
                  <a:schemeClr val="bg1"/>
                </a:solidFill>
              </a:rPr>
              <a:t>Objections Focused on Personal Pride:</a:t>
            </a:r>
            <a:endParaRPr lang="en-US" altLang="en-US" sz="2800" i="1" u="sng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“… We Tell Others How to be Saved, But This Doctrine Means We Are Not Saved”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“… Our Pride Is Offended If We Admit Our Doctrine and Baptism Is False”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Ephesians: Did Not Object, Gladly Obeyed!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E6ACBC-3B01-4551-8DA5-CFF1C52C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5905A2-C4BE-412D-B5DC-20C21A8F5B6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C0001F6-4F3E-425C-A7F7-87D91A8A6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CB19A25-4B90-44B8-916C-96A2B6C71F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24305"/>
            <a:ext cx="8686800" cy="5247590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Great Gain, Not Loss, When Obey True Gospel!</a:t>
            </a:r>
          </a:p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n-US" altLang="en-US" sz="3600" u="sng" dirty="0">
                <a:solidFill>
                  <a:schemeClr val="bg1"/>
                </a:solidFill>
              </a:rPr>
              <a:t>Ephesians 1:3-7</a:t>
            </a:r>
            <a:r>
              <a:rPr lang="en-US" altLang="en-US" sz="3600" dirty="0">
                <a:solidFill>
                  <a:schemeClr val="bg1"/>
                </a:solidFill>
              </a:rPr>
              <a:t> – Receive </a:t>
            </a:r>
            <a:r>
              <a:rPr lang="en-US" altLang="en-US" sz="3600" i="1" dirty="0">
                <a:solidFill>
                  <a:schemeClr val="bg1"/>
                </a:solidFill>
              </a:rPr>
              <a:t>“All Spiritual Blessings” </a:t>
            </a:r>
            <a:r>
              <a:rPr lang="en-US" altLang="en-US" sz="3600" dirty="0">
                <a:solidFill>
                  <a:schemeClr val="bg1"/>
                </a:solidFill>
              </a:rPr>
              <a:t>When Baptized Into Christ</a:t>
            </a:r>
          </a:p>
          <a:p>
            <a:pPr marL="812800" indent="-812800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 </a:t>
            </a:r>
            <a:r>
              <a:rPr lang="en-US" altLang="en-US" sz="3600" u="sng" dirty="0">
                <a:solidFill>
                  <a:schemeClr val="bg1"/>
                </a:solidFill>
              </a:rPr>
              <a:t>Ephesians 3:8</a:t>
            </a:r>
            <a:r>
              <a:rPr lang="en-US" altLang="en-US" sz="3600" dirty="0">
                <a:solidFill>
                  <a:schemeClr val="bg1"/>
                </a:solidFill>
              </a:rPr>
              <a:t> – Receive </a:t>
            </a:r>
            <a:r>
              <a:rPr lang="en-US" altLang="en-US" sz="3600" i="1" dirty="0">
                <a:solidFill>
                  <a:schemeClr val="bg1"/>
                </a:solidFill>
              </a:rPr>
              <a:t>“Unsearchable Riches” </a:t>
            </a:r>
            <a:r>
              <a:rPr lang="en-US" altLang="en-US" sz="3600" dirty="0">
                <a:solidFill>
                  <a:schemeClr val="bg1"/>
                </a:solidFill>
              </a:rPr>
              <a:t>When Baptized Into Christ</a:t>
            </a:r>
          </a:p>
          <a:p>
            <a:pPr marL="812800" indent="-812800"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 If Remain in Sin and Error – Great Loss,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Not Gain!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CA5496-AA25-4CD9-8985-87754974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424912-1F54-42C9-9C80-0521E53D0F7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842B144-4584-463E-BFA1-3FC15CFEC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72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62B9FA-70D9-4872-8A02-180A653D58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37" y="963810"/>
            <a:ext cx="8782050" cy="5539978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dirty="0">
                <a:solidFill>
                  <a:schemeClr val="bg1"/>
                </a:solidFill>
              </a:rPr>
              <a:t>Some Need to Be Baptized Again TODAY!</a:t>
            </a:r>
          </a:p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sz="3000" b="1" dirty="0">
                <a:solidFill>
                  <a:schemeClr val="bg1"/>
                </a:solidFill>
              </a:rPr>
              <a:t>Proper Subject, Person Needing Baptism:</a:t>
            </a:r>
            <a:br>
              <a:rPr lang="en-US" altLang="en-US" sz="3000" dirty="0">
                <a:solidFill>
                  <a:schemeClr val="bg1"/>
                </a:solidFill>
              </a:rPr>
            </a:br>
            <a:r>
              <a:rPr lang="en-US" altLang="en-US" sz="3000" dirty="0">
                <a:solidFill>
                  <a:schemeClr val="bg1"/>
                </a:solidFill>
              </a:rPr>
              <a:t> Truth versus Error</a:t>
            </a:r>
            <a:endParaRPr lang="en-US" altLang="en-US" dirty="0">
              <a:solidFill>
                <a:schemeClr val="bg1"/>
              </a:solidFill>
            </a:endParaRP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Mature Thinking Person Lost in Sin: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b="1" dirty="0">
                <a:solidFill>
                  <a:schemeClr val="bg1"/>
                </a:solidFill>
              </a:rPr>
              <a:t>Mark 16:16</a:t>
            </a:r>
            <a:r>
              <a:rPr lang="en-US" altLang="en-US" sz="2600" dirty="0">
                <a:solidFill>
                  <a:schemeClr val="bg1"/>
                </a:solidFill>
              </a:rPr>
              <a:t> – Must Believe</a:t>
            </a:r>
            <a:endParaRPr lang="en-US" altLang="en-US" dirty="0">
              <a:solidFill>
                <a:schemeClr val="bg1"/>
              </a:solidFill>
            </a:endParaRP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b="1" dirty="0">
                <a:solidFill>
                  <a:schemeClr val="bg1"/>
                </a:solidFill>
              </a:rPr>
              <a:t>John 3:5</a:t>
            </a:r>
            <a:r>
              <a:rPr lang="en-US" altLang="en-US" sz="2800" dirty="0">
                <a:solidFill>
                  <a:schemeClr val="bg1"/>
                </a:solidFill>
              </a:rPr>
              <a:t> – Hear the Message of the Spirit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b="1" dirty="0">
                <a:solidFill>
                  <a:schemeClr val="bg1"/>
                </a:solidFill>
              </a:rPr>
              <a:t>Acts 2:38</a:t>
            </a:r>
            <a:r>
              <a:rPr lang="en-US" altLang="en-US" sz="2800" dirty="0">
                <a:solidFill>
                  <a:schemeClr val="bg1"/>
                </a:solidFill>
              </a:rPr>
              <a:t> – Must Repent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b="1" dirty="0">
                <a:solidFill>
                  <a:schemeClr val="bg1"/>
                </a:solidFill>
              </a:rPr>
              <a:t>Acts 22:16</a:t>
            </a:r>
            <a:r>
              <a:rPr lang="en-US" altLang="en-US" sz="2800" dirty="0">
                <a:solidFill>
                  <a:schemeClr val="bg1"/>
                </a:solidFill>
              </a:rPr>
              <a:t> – Call Upon Name of the Lord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b="1" dirty="0">
                <a:solidFill>
                  <a:schemeClr val="bg1"/>
                </a:solidFill>
              </a:rPr>
              <a:t>Romans 6:3-4</a:t>
            </a:r>
            <a:r>
              <a:rPr lang="en-US" altLang="en-US" sz="2800" dirty="0">
                <a:solidFill>
                  <a:schemeClr val="bg1"/>
                </a:solidFill>
              </a:rPr>
              <a:t> – Know, Baptized into Death,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New Life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b="1" dirty="0">
                <a:solidFill>
                  <a:schemeClr val="bg1"/>
                </a:solidFill>
              </a:rPr>
              <a:t>1 Corinthians 12:13</a:t>
            </a:r>
            <a:r>
              <a:rPr lang="en-US" altLang="en-US" sz="2800" dirty="0">
                <a:solidFill>
                  <a:schemeClr val="bg1"/>
                </a:solidFill>
              </a:rPr>
              <a:t> – Hear the Spirit, Added to Body to Function, Enjoy Spiritual Blessings</a:t>
            </a:r>
            <a:endParaRPr lang="en-US" altLang="en-US" dirty="0">
              <a:solidFill>
                <a:schemeClr val="bg1"/>
              </a:solidFill>
            </a:endParaRP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Error: Baptize Baby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4A58BA-38C9-487D-97DF-1CA6BF6C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136E4D-228D-4284-999D-8A745F85693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BBBF7B5-EEA7-4FA9-9AD2-005E96073C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7112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7F50445-8EF1-491B-8AF9-0912A3E1F3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350" y="1123855"/>
            <a:ext cx="8772525" cy="5219891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dirty="0">
                <a:solidFill>
                  <a:schemeClr val="bg1"/>
                </a:solidFill>
              </a:rPr>
              <a:t>Some Need to Be Baptized Again TODAY!</a:t>
            </a:r>
          </a:p>
          <a:p>
            <a:pPr marL="812800" indent="-812800">
              <a:buNone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</a:rPr>
              <a:t>Proper</a:t>
            </a:r>
            <a:r>
              <a:rPr lang="en-US" altLang="en-US" sz="1800" b="1" dirty="0">
                <a:solidFill>
                  <a:schemeClr val="bg1"/>
                </a:solidFill>
              </a:rPr>
              <a:t> </a:t>
            </a:r>
            <a:r>
              <a:rPr lang="en-US" altLang="en-US" sz="3000" b="1" dirty="0">
                <a:solidFill>
                  <a:schemeClr val="bg1"/>
                </a:solidFill>
              </a:rPr>
              <a:t>Action of Baptism: </a:t>
            </a:r>
            <a:r>
              <a:rPr lang="en-US" altLang="en-US" sz="3000" dirty="0">
                <a:solidFill>
                  <a:schemeClr val="bg1"/>
                </a:solidFill>
              </a:rPr>
              <a:t>Truth VS. Error</a:t>
            </a:r>
            <a:endParaRPr lang="en-US" altLang="en-US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Immersion: Greek – </a:t>
            </a:r>
            <a:r>
              <a:rPr lang="en-US" altLang="en-US" sz="2800" i="1" dirty="0" err="1">
                <a:solidFill>
                  <a:schemeClr val="bg1"/>
                </a:solidFill>
              </a:rPr>
              <a:t>baptisma</a:t>
            </a:r>
            <a:r>
              <a:rPr lang="en-US" altLang="en-US" sz="2800" i="1" dirty="0">
                <a:solidFill>
                  <a:schemeClr val="bg1"/>
                </a:solidFill>
              </a:rPr>
              <a:t>, </a:t>
            </a:r>
            <a:r>
              <a:rPr lang="en-US" altLang="en-US" sz="2800" i="1" dirty="0" err="1">
                <a:solidFill>
                  <a:schemeClr val="bg1"/>
                </a:solidFill>
              </a:rPr>
              <a:t>baptizo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marL="1625600" lvl="2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“Consisting of the processes of immersion, submersion and emergence,” “to dip” </a:t>
            </a:r>
            <a:r>
              <a:rPr lang="en-US" altLang="en-US" dirty="0">
                <a:solidFill>
                  <a:schemeClr val="bg1"/>
                </a:solidFill>
              </a:rPr>
              <a:t>(W.E. Vine)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sz="2200" dirty="0">
                <a:solidFill>
                  <a:schemeClr val="bg1"/>
                </a:solidFill>
              </a:rPr>
              <a:t>cf. Luke 16:24</a:t>
            </a:r>
          </a:p>
          <a:p>
            <a:pPr marL="1625600" lvl="2" indent="-711200"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“To immerge, submerge … an immersion in water” </a:t>
            </a:r>
            <a:r>
              <a:rPr lang="en-US" altLang="en-US" sz="2000" dirty="0">
                <a:solidFill>
                  <a:schemeClr val="bg1"/>
                </a:solidFill>
              </a:rPr>
              <a:t>(J.H. Thayer)</a:t>
            </a:r>
            <a:endParaRPr lang="en-US" altLang="en-US" sz="1200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u="sng" dirty="0">
                <a:solidFill>
                  <a:schemeClr val="bg1"/>
                </a:solidFill>
              </a:rPr>
              <a:t>Romans 6:4</a:t>
            </a:r>
            <a:r>
              <a:rPr lang="en-US" altLang="en-US" sz="2400" dirty="0">
                <a:solidFill>
                  <a:schemeClr val="bg1"/>
                </a:solidFill>
              </a:rPr>
              <a:t>; </a:t>
            </a:r>
            <a:r>
              <a:rPr lang="en-US" altLang="en-US" sz="2400" u="sng" dirty="0">
                <a:solidFill>
                  <a:schemeClr val="bg1"/>
                </a:solidFill>
              </a:rPr>
              <a:t>John 3:23</a:t>
            </a:r>
            <a:r>
              <a:rPr lang="en-US" altLang="en-US" sz="2400" dirty="0">
                <a:solidFill>
                  <a:schemeClr val="bg1"/>
                </a:solidFill>
              </a:rPr>
              <a:t> – </a:t>
            </a:r>
            <a:r>
              <a:rPr lang="en-US" altLang="en-US" sz="2400" i="1" dirty="0">
                <a:solidFill>
                  <a:schemeClr val="bg1"/>
                </a:solidFill>
              </a:rPr>
              <a:t>“Buried … by Baptism,” </a:t>
            </a:r>
            <a:r>
              <a:rPr lang="en-US" altLang="en-US" sz="2400" dirty="0">
                <a:solidFill>
                  <a:schemeClr val="bg1"/>
                </a:solidFill>
              </a:rPr>
              <a:t>Requires </a:t>
            </a:r>
            <a:r>
              <a:rPr lang="en-US" altLang="en-US" sz="2400" i="1" dirty="0">
                <a:solidFill>
                  <a:schemeClr val="bg1"/>
                </a:solidFill>
              </a:rPr>
              <a:t>“Much Water”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Error: Sprinkle, Pour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418E0A-6766-4535-9361-E00B2E19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FCB264-0A1D-4C59-9786-624E15878643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0BED863-F71B-4CA3-8434-D29DE0E40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415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9213184-E8C3-445B-97D6-1A9DE1CAA5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148477"/>
            <a:ext cx="8696325" cy="5170646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dirty="0">
                <a:solidFill>
                  <a:schemeClr val="bg1"/>
                </a:solidFill>
              </a:rPr>
              <a:t>Some Need to Be Baptized Again TODAY!</a:t>
            </a:r>
          </a:p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</a:t>
            </a:r>
            <a:r>
              <a:rPr lang="en-US" altLang="en-US" sz="3000" b="1" dirty="0">
                <a:solidFill>
                  <a:schemeClr val="bg1"/>
                </a:solidFill>
              </a:rPr>
              <a:t>Proper Purpose of Baptism: </a:t>
            </a:r>
            <a:r>
              <a:rPr lang="en-US" altLang="en-US" sz="3000" dirty="0">
                <a:solidFill>
                  <a:schemeClr val="bg1"/>
                </a:solidFill>
              </a:rPr>
              <a:t>Truth versus Error</a:t>
            </a:r>
            <a:endParaRPr lang="en-US" altLang="en-US" dirty="0">
              <a:solidFill>
                <a:schemeClr val="bg1"/>
              </a:solidFill>
            </a:endParaRP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Receive Salvation from Past Sins.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Error: Saved by Faith as Mental Assent –  </a:t>
            </a:r>
            <a:br>
              <a:rPr lang="en-US" altLang="en-US" sz="2400" dirty="0">
                <a:solidFill>
                  <a:schemeClr val="bg1"/>
                </a:solidFill>
              </a:rPr>
            </a:br>
            <a:r>
              <a:rPr lang="en-US" altLang="en-US" sz="2400" dirty="0">
                <a:solidFill>
                  <a:schemeClr val="bg1"/>
                </a:solidFill>
              </a:rPr>
              <a:t>NOT Baptized to Receive Salvation, But to Show Salvation.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Error: Confessed – “I believe that God has, for Christ Sake Saved Me From My Sins.”</a:t>
            </a: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u="sng" dirty="0">
                <a:solidFill>
                  <a:schemeClr val="bg1"/>
                </a:solidFill>
              </a:rPr>
              <a:t>Ephesians 4:5</a:t>
            </a:r>
            <a:r>
              <a:rPr lang="en-US" altLang="en-US" sz="2600" dirty="0">
                <a:solidFill>
                  <a:schemeClr val="bg1"/>
                </a:solidFill>
              </a:rPr>
              <a:t> – </a:t>
            </a:r>
            <a:r>
              <a:rPr lang="en-US" altLang="en-US" sz="2600" i="1" dirty="0">
                <a:solidFill>
                  <a:schemeClr val="bg1"/>
                </a:solidFill>
              </a:rPr>
              <a:t>“One Baptism” –  </a:t>
            </a:r>
            <a:r>
              <a:rPr lang="en-US" altLang="en-US" sz="2600" dirty="0">
                <a:solidFill>
                  <a:schemeClr val="bg1"/>
                </a:solidFill>
              </a:rPr>
              <a:t>One True Gospel Baptism.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Proper Subjects, Action, Purpose.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Any Other Baptism NOT the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i="1" dirty="0">
                <a:solidFill>
                  <a:schemeClr val="bg1"/>
                </a:solidFill>
              </a:rPr>
              <a:t>“One Baptism.”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971948-36B3-436E-94D0-FF4853EF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4EDCB6-3F0F-40BB-AA2A-ECDCF0776E41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AB04A8-8078-4432-BE4B-213EC3EBC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24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PURPOSE OF BAPTISM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99D7ABE-AA5C-4A45-800F-4D147AE6C4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284463"/>
            <a:ext cx="3759724" cy="3964162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en-US" altLang="en-US" b="1" dirty="0">
              <a:solidFill>
                <a:schemeClr val="bg1"/>
              </a:solidFill>
            </a:endParaRPr>
          </a:p>
          <a:p>
            <a:r>
              <a:rPr lang="en-US" altLang="en-US" sz="2800" b="1" dirty="0">
                <a:solidFill>
                  <a:schemeClr val="bg1"/>
                </a:solidFill>
              </a:rPr>
              <a:t>Mark 16:15-16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John 3:5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Acts 2:38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Acts 22:16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Romans 6:3-4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1 Corinthians 12:13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3E1B-9467-49B3-92EF-B3969E80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8B85D0-6FDF-4953-B0F2-E73ED7C39433}" type="slidenum"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5EDEC701-94F3-4C75-9E35-94E90676C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838200"/>
            <a:ext cx="4876800" cy="5029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 Saved …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Enter Kingdom …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Remission of Sins …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Wash Away Sins …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Into Christ, His Death,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Our Death …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Into One True Church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7A92CBA-5665-46C4-BF9E-FDE43706A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743200"/>
            <a:ext cx="1752600" cy="1219200"/>
          </a:xfrm>
          <a:prstGeom prst="rightArrow">
            <a:avLst>
              <a:gd name="adj1" fmla="val 50000"/>
              <a:gd name="adj2" fmla="val 35938"/>
            </a:avLst>
          </a:prstGeom>
          <a:solidFill>
            <a:srgbClr val="C0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8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1A00241-95EF-4437-9F3D-BE1BEA8ED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7557"/>
            <a:ext cx="8229600" cy="707886"/>
          </a:xfrm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bg1"/>
                </a:solidFill>
              </a:rPr>
              <a:t>Should I Be </a:t>
            </a:r>
            <a:r>
              <a:rPr lang="en-US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68ED90A-60E9-4E18-9D56-2F8432A271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975" y="1299387"/>
            <a:ext cx="8898903" cy="5478423"/>
          </a:xfrm>
          <a:solidFill>
            <a:schemeClr val="tx1"/>
          </a:solidFill>
        </p:spPr>
        <p:txBody>
          <a:bodyPr wrap="square">
            <a:spAutoFit/>
          </a:bodyPr>
          <a:lstStyle/>
          <a:p>
            <a:pPr marL="609600" indent="-6096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u="sng" dirty="0">
                <a:solidFill>
                  <a:schemeClr val="bg1"/>
                </a:solidFill>
              </a:rPr>
              <a:t>Conclusion</a:t>
            </a:r>
            <a:r>
              <a:rPr lang="en-US" altLang="en-US" sz="2600" dirty="0">
                <a:solidFill>
                  <a:schemeClr val="bg1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000" dirty="0">
                <a:solidFill>
                  <a:schemeClr val="bg1"/>
                </a:solidFill>
              </a:rPr>
              <a:t>Believe Jesus Christ Is The Son of God, The Savior, Our Only Hope! John 8:24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2800" dirty="0">
                <a:solidFill>
                  <a:schemeClr val="bg1"/>
                </a:solidFill>
              </a:rPr>
              <a:t>Put Complete Trust in Him: Be Baptized!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000" dirty="0">
                <a:solidFill>
                  <a:schemeClr val="bg1"/>
                </a:solidFill>
              </a:rPr>
              <a:t>Repent of Sins. Acts 2:38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000" dirty="0">
                <a:solidFill>
                  <a:schemeClr val="bg1"/>
                </a:solidFill>
              </a:rPr>
              <a:t>Confess your faith. Acts 8:36ff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 dirty="0">
                <a:solidFill>
                  <a:schemeClr val="bg1"/>
                </a:solidFill>
              </a:rPr>
              <a:t>Who Needs to Be Baptized TODAY?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</a:rPr>
              <a:t>Never Before Baptized.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</a:rPr>
              <a:t>Taught Right, Baptized, Did Not Understand.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</a:rPr>
              <a:t>Taught Wrong, Received Wrong Baptism.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000" dirty="0">
                <a:solidFill>
                  <a:schemeClr val="bg1"/>
                </a:solidFill>
              </a:rPr>
              <a:t>Commitment: Separate from Life of Sin. </a:t>
            </a:r>
            <a:br>
              <a:rPr lang="en-US" altLang="en-US" sz="3000" dirty="0">
                <a:solidFill>
                  <a:schemeClr val="bg1"/>
                </a:solidFill>
              </a:rPr>
            </a:br>
            <a:r>
              <a:rPr lang="en-US" altLang="en-US" sz="3000" dirty="0">
                <a:solidFill>
                  <a:schemeClr val="bg1"/>
                </a:solidFill>
              </a:rPr>
              <a:t>Romans 6:12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D7791D-B496-478A-B35A-389A5C1EE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C9D21B-5EF0-4A67-B843-C402C28AE214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F92735A-D0B0-4173-A9BC-302249602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58280"/>
            <a:ext cx="6554867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9E2EE57-050C-4D2B-8655-DE07C0BD90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927387"/>
            <a:ext cx="8763000" cy="2683812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1.	Question Often Asked</a:t>
            </a:r>
          </a:p>
          <a:p>
            <a:pPr marL="461963" indent="-461963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2.	If Baptized Once, Is it A Sin to Be Baptized Again?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3.	Bible Answers: Acts 19:1-7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BC963D3-CC1D-4F4E-BBEB-46742DCE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15556-1005-40C3-BE06-C5F13AC3711D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CE8B-9DB5-4888-BC54-FAA235780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458292"/>
            <a:ext cx="8601075" cy="5998565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b="0" u="none" strike="noStrike" baseline="0" dirty="0">
                <a:solidFill>
                  <a:schemeClr val="bg1"/>
                </a:solidFill>
                <a:latin typeface="Tahoma" panose="020B0604030504040204" pitchFamily="34" charset="0"/>
              </a:rPr>
              <a:t>Acts 19:1-7</a:t>
            </a:r>
          </a:p>
          <a:p>
            <a:pPr marL="0" marR="1350" indent="0" algn="l">
              <a:buNone/>
            </a:pP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19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it came to pass, that, while Apollos was at Corinth, Paul having passed through the upper country came to Ephesus, and found certain disciples:</a:t>
            </a: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2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he said unto them</a:t>
            </a:r>
            <a:r>
              <a:rPr lang="en-US" sz="1800" b="0" i="1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, </a:t>
            </a:r>
            <a:r>
              <a:rPr lang="en-US" sz="2400" b="0" i="1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Did ye receive the Holy Spirit when ye believed?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they (said) unto him, Nay, we did not so much as hear whether the Holy Spirit was (given).</a:t>
            </a: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3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he said, </a:t>
            </a:r>
            <a:r>
              <a:rPr lang="en-US" sz="2400" b="0" i="1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Into what then were ye baptized?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they said, Into John's baptism.</a:t>
            </a: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4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Paul said, John baptized with the baptism of repentance, saying unto the people that they should believe on him that should come after him, that is, on Jesus.</a:t>
            </a: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5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2400" b="0" i="1" u="none" strike="noStrike" baseline="0" dirty="0">
                <a:solidFill>
                  <a:srgbClr val="FF0000"/>
                </a:solidFill>
                <a:latin typeface="Trebuchet MS" panose="020B0603020202020204" pitchFamily="34" charset="0"/>
              </a:rPr>
              <a:t>And when they heard this, they were baptized into the name of the Lord Jesus.</a:t>
            </a:r>
            <a:endParaRPr lang="en-US" sz="1800" b="0" i="1" u="none" strike="noStrike" baseline="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6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when Paul had laid his hands upon them, the Holy Spirit came on them; and they spake with tongues, and prophesied.</a:t>
            </a:r>
          </a:p>
          <a:p>
            <a:pPr marL="0" marR="1350" indent="0" algn="l">
              <a:buNone/>
            </a:pPr>
            <a:r>
              <a:rPr lang="en-US" sz="1800" b="1" i="1" u="none" strike="noStrike" baseline="30000" dirty="0">
                <a:solidFill>
                  <a:schemeClr val="bg1"/>
                </a:solidFill>
                <a:latin typeface="Trebuchet MS" panose="020B0603020202020204" pitchFamily="34" charset="0"/>
              </a:rPr>
              <a:t>7</a:t>
            </a:r>
            <a:r>
              <a:rPr lang="en-US" sz="1800" b="1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sz="1800" b="0" i="1" u="none" strike="noStrike" baseline="0" dirty="0">
                <a:solidFill>
                  <a:schemeClr val="bg1"/>
                </a:solidFill>
                <a:latin typeface="Trebuchet MS" panose="020B0603020202020204" pitchFamily="34" charset="0"/>
              </a:rPr>
              <a:t>And they were in all about twelve men.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D27F5-1E2C-48E5-95A6-B007905E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93B1F-26DF-443D-B956-F21B25CFCE7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00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A911ED0-E0F6-4939-998D-196A43F53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1186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69AD11A-80EB-4B3E-BD8A-E9B1B89E9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975" y="1215866"/>
            <a:ext cx="8880050" cy="5416868"/>
          </a:xfrm>
          <a:solidFill>
            <a:schemeClr val="tx1"/>
          </a:solidFill>
        </p:spPr>
        <p:txBody>
          <a:bodyPr wrap="square">
            <a:spAutoFit/>
          </a:bodyPr>
          <a:lstStyle/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3200" dirty="0">
                <a:solidFill>
                  <a:schemeClr val="bg1"/>
                </a:solidFill>
              </a:rPr>
              <a:t>True Gospel Revealed by the Holy Spirit</a:t>
            </a:r>
          </a:p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3200" u="sng" dirty="0">
                <a:solidFill>
                  <a:schemeClr val="bg1"/>
                </a:solidFill>
              </a:rPr>
              <a:t>Acts 19:1-2</a:t>
            </a:r>
            <a:r>
              <a:rPr lang="en-US" altLang="en-US" sz="3200" dirty="0">
                <a:solidFill>
                  <a:schemeClr val="bg1"/>
                </a:solidFill>
              </a:rPr>
              <a:t> – Why Ask If They Received the Spirit?</a:t>
            </a: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3000" u="sng" dirty="0">
                <a:solidFill>
                  <a:schemeClr val="bg1"/>
                </a:solidFill>
              </a:rPr>
              <a:t>John 16:13</a:t>
            </a:r>
            <a:r>
              <a:rPr lang="en-US" altLang="en-US" sz="3000" dirty="0">
                <a:solidFill>
                  <a:schemeClr val="bg1"/>
                </a:solidFill>
              </a:rPr>
              <a:t> – The Spirit to Reveal </a:t>
            </a:r>
            <a:r>
              <a:rPr lang="en-US" altLang="en-US" sz="3000" i="1" dirty="0">
                <a:solidFill>
                  <a:schemeClr val="bg1"/>
                </a:solidFill>
              </a:rPr>
              <a:t>“All Truth”</a:t>
            </a:r>
            <a:br>
              <a:rPr lang="en-US" altLang="en-US" sz="3000" i="1" dirty="0">
                <a:solidFill>
                  <a:schemeClr val="bg1"/>
                </a:solidFill>
              </a:rPr>
            </a:br>
            <a:r>
              <a:rPr lang="en-US" altLang="en-US" sz="3000" dirty="0">
                <a:solidFill>
                  <a:schemeClr val="bg1"/>
                </a:solidFill>
              </a:rPr>
              <a:t> – If Receive the Spirit, Receive the Truth</a:t>
            </a: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3000" dirty="0">
                <a:solidFill>
                  <a:schemeClr val="bg1"/>
                </a:solidFill>
              </a:rPr>
              <a:t>Truth Confirmed by Miracles –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u="sng" dirty="0">
                <a:solidFill>
                  <a:schemeClr val="bg1"/>
                </a:solidFill>
              </a:rPr>
              <a:t>Acts 2:1-4, 21, 38, 43</a:t>
            </a:r>
            <a:r>
              <a:rPr lang="en-US" altLang="en-US" sz="2600" dirty="0">
                <a:solidFill>
                  <a:schemeClr val="bg1"/>
                </a:solidFill>
              </a:rPr>
              <a:t> – Gospel Revealed and Confirmed from Beginning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u="sng" dirty="0">
                <a:solidFill>
                  <a:schemeClr val="bg1"/>
                </a:solidFill>
              </a:rPr>
              <a:t>Hebrews 2:3-4</a:t>
            </a:r>
            <a:r>
              <a:rPr lang="en-US" altLang="en-US" sz="2600" dirty="0">
                <a:solidFill>
                  <a:schemeClr val="bg1"/>
                </a:solidFill>
              </a:rPr>
              <a:t> – Truth Confirmed by Miracles – 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600" dirty="0">
                <a:solidFill>
                  <a:schemeClr val="bg1"/>
                </a:solidFill>
              </a:rPr>
              <a:t>		This Evidence Recorded in Scripture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Receive Truth Revealed, Receive Salvation</a:t>
            </a:r>
            <a:endParaRPr lang="en-US" altLang="en-US" dirty="0">
              <a:solidFill>
                <a:schemeClr val="bg1"/>
              </a:solidFill>
            </a:endParaRPr>
          </a:p>
          <a:p>
            <a:pPr marL="711200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3000" dirty="0">
                <a:solidFill>
                  <a:schemeClr val="bg1"/>
                </a:solidFill>
              </a:rPr>
              <a:t>Receive Truth, Receive Salvation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065DBB-F3BA-433D-B706-ED3DA426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B8C903-4174-40A6-A2AB-E0EA57735401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663DC52-241D-4229-ADAD-B82F62281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BB6F2BF-072C-4C94-BCA8-DBAF96D70A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738291"/>
            <a:ext cx="8686800" cy="4219617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Matthew 28:19, </a:t>
            </a:r>
            <a:r>
              <a:rPr lang="en-US" altLang="en-US" sz="3000" i="1" dirty="0">
                <a:solidFill>
                  <a:schemeClr val="bg1"/>
                </a:solidFill>
              </a:rPr>
              <a:t>“Go ye therefore, and make disciples of all the nations, </a:t>
            </a:r>
            <a:r>
              <a:rPr lang="en-US" altLang="en-US" sz="3000" i="1" u="sng" dirty="0">
                <a:solidFill>
                  <a:schemeClr val="bg1"/>
                </a:solidFill>
              </a:rPr>
              <a:t>baptizing them </a:t>
            </a:r>
            <a:r>
              <a:rPr lang="en-US" altLang="en-US" sz="3000" i="1" dirty="0">
                <a:solidFill>
                  <a:schemeClr val="bg1"/>
                </a:solidFill>
              </a:rPr>
              <a:t>into the name of the Father and of the Son and of the Holy Spirit”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000" dirty="0">
                <a:solidFill>
                  <a:schemeClr val="bg1"/>
                </a:solidFill>
              </a:rPr>
              <a:t>If One Does Not Know True Gospel, Baptism Not Valid</a:t>
            </a:r>
            <a:endParaRPr lang="en-US" altLang="en-US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Not Mere Ritual – Based on Truth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Their Baptism Not Based on Truth of Gospel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C95B32-D4D4-47F8-8BB4-C34B902C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88E6EB-EF2D-4CCE-B511-EB6682C567E8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0BD2B1C-84D9-4FA8-B15F-114109F2D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BC42B05-7D99-4B17-8207-F3F73505A7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0455"/>
            <a:ext cx="8686800" cy="5275290"/>
          </a:xfrm>
          <a:solidFill>
            <a:schemeClr val="tx1"/>
          </a:solidFill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dirty="0">
                <a:solidFill>
                  <a:schemeClr val="bg1"/>
                </a:solidFill>
              </a:rPr>
              <a:t>Clarify Why Their Was Baptism Wrong</a:t>
            </a:r>
          </a:p>
          <a:p>
            <a:pPr marL="812800" indent="-812800">
              <a:buNone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sz="3000" u="sng" dirty="0">
                <a:solidFill>
                  <a:schemeClr val="bg1"/>
                </a:solidFill>
              </a:rPr>
              <a:t>Acts 19:3-4</a:t>
            </a:r>
            <a:r>
              <a:rPr lang="en-US" altLang="en-US" sz="3000" dirty="0">
                <a:solidFill>
                  <a:schemeClr val="bg1"/>
                </a:solidFill>
              </a:rPr>
              <a:t> – Baptism of John.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Taught Before Gospel Revealed.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Purpose: Prepare Hearts to Receive Christ.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Before the Great Commission. (Matthew 28:19)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sz="3000" dirty="0">
                <a:solidFill>
                  <a:schemeClr val="bg1"/>
                </a:solidFill>
              </a:rPr>
              <a:t>Clarify Wrong Baptism Today.</a:t>
            </a:r>
            <a:endParaRPr lang="en-US" altLang="en-US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Wrong If Not Revealed in New Testament.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Wrong If Wrong Purpose.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400" dirty="0">
                <a:solidFill>
                  <a:schemeClr val="bg1"/>
                </a:solidFill>
              </a:rPr>
              <a:t>Wrong If Not the Baptism of the Great Commission.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9F33143-D1F8-4005-9B37-872026FD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138FF2-0151-42D6-B89D-C62844F35DC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FCEA643-4AA3-46AC-AD91-2CA94F7C1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CAC8559-0A33-4FAB-9FF3-87CE874641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815236"/>
            <a:ext cx="8686800" cy="4065728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buNone/>
            </a:pPr>
            <a:r>
              <a:rPr lang="en-US" altLang="en-US" sz="3200" dirty="0">
                <a:solidFill>
                  <a:schemeClr val="bg1"/>
                </a:solidFill>
              </a:rPr>
              <a:t>Received True Gospel Baptism</a:t>
            </a:r>
          </a:p>
          <a:p>
            <a:pPr marL="812800" indent="-812800">
              <a:buNone/>
            </a:pPr>
            <a:r>
              <a:rPr lang="en-US" altLang="en-US" sz="3200" dirty="0">
                <a:solidFill>
                  <a:schemeClr val="bg1"/>
                </a:solidFill>
              </a:rPr>
              <a:t> </a:t>
            </a:r>
            <a:r>
              <a:rPr lang="en-US" altLang="en-US" sz="4000" u="sng" dirty="0">
                <a:solidFill>
                  <a:schemeClr val="bg1"/>
                </a:solidFill>
              </a:rPr>
              <a:t>Acts 19:5-7</a:t>
            </a:r>
            <a:r>
              <a:rPr lang="en-US" altLang="en-US" sz="4000" dirty="0">
                <a:solidFill>
                  <a:schemeClr val="bg1"/>
                </a:solidFill>
              </a:rPr>
              <a:t> – Learned Truth and Obeyed</a:t>
            </a: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800" u="sng" dirty="0">
                <a:solidFill>
                  <a:schemeClr val="bg1"/>
                </a:solidFill>
              </a:rPr>
              <a:t>Verses 4-5</a:t>
            </a:r>
            <a:r>
              <a:rPr lang="en-US" altLang="en-US" sz="2800" dirty="0">
                <a:solidFill>
                  <a:schemeClr val="bg1"/>
                </a:solidFill>
              </a:rPr>
              <a:t> – Saved by Obedient Faith in Christ</a:t>
            </a:r>
            <a:endParaRPr lang="en-US" altLang="en-US" sz="2800" i="1" u="sng" dirty="0">
              <a:solidFill>
                <a:schemeClr val="bg1"/>
              </a:solidFill>
            </a:endParaRPr>
          </a:p>
          <a:p>
            <a:pPr marL="1168400" lvl="1" indent="-711200"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Learned Purpose of True Gospel Baptism – We Must Also Learn!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019226-4595-4B73-BEDC-5005C087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3604B9-0B3E-4BFF-9DE4-784CB048518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AB04A8-8078-4432-BE4B-213EC3EBC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24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PURPOSE OF BAPTISM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99D7ABE-AA5C-4A45-800F-4D147AE6C4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755583"/>
            <a:ext cx="3750297" cy="3493264"/>
          </a:xfr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</a:rPr>
              <a:t>Mark 16:15-16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John 3:5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Acts 2:38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Acts 22:16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Romans 6:3-4</a:t>
            </a:r>
          </a:p>
          <a:p>
            <a:r>
              <a:rPr lang="en-US" altLang="en-US" sz="2800" b="1" dirty="0">
                <a:solidFill>
                  <a:schemeClr val="bg1"/>
                </a:solidFill>
              </a:rPr>
              <a:t>1 Corinthians 12:13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3E1B-9467-49B3-92EF-B3969E80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8B85D0-6FDF-4953-B0F2-E73ED7C39433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Oval 4">
            <a:extLst>
              <a:ext uri="{FF2B5EF4-FFF2-40B4-BE49-F238E27FC236}">
                <a16:creationId xmlns:a16="http://schemas.microsoft.com/office/drawing/2014/main" id="{5EDEC701-94F3-4C75-9E35-94E90676C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838200"/>
            <a:ext cx="4876800" cy="5029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To Be Saved 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Enter Kingdom 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Remission of Sins 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Wash Away Sins 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Into Christ, His Death,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and Our Death 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dirty="0">
                <a:solidFill>
                  <a:srgbClr val="000000"/>
                </a:solidFill>
                <a:latin typeface="Arial" panose="020B0604020202020204" pitchFamily="34" charset="0"/>
              </a:rPr>
              <a:t>Into One True Church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7A92CBA-5665-46C4-BF9E-FDE43706A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743200"/>
            <a:ext cx="1752600" cy="1219200"/>
          </a:xfrm>
          <a:prstGeom prst="rightArrow">
            <a:avLst>
              <a:gd name="adj1" fmla="val 50000"/>
              <a:gd name="adj2" fmla="val 35938"/>
            </a:avLst>
          </a:prstGeom>
          <a:solidFill>
            <a:srgbClr val="C0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B42B788-06FE-428B-9C4E-89B814E60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8680"/>
            <a:ext cx="8229600" cy="769441"/>
          </a:xfrm>
        </p:spPr>
        <p:txBody>
          <a:bodyPr>
            <a:spAutoFit/>
          </a:bodyPr>
          <a:lstStyle/>
          <a:p>
            <a:r>
              <a:rPr lang="en-US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BAPTIZED AGAIN?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3A8000E-E6A9-4AB2-9F84-257AB0DB63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599" y="1031945"/>
            <a:ext cx="8734425" cy="5632311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800" dirty="0">
                <a:solidFill>
                  <a:schemeClr val="bg1"/>
                </a:solidFill>
              </a:rPr>
              <a:t>Received True Gospel Baptism</a:t>
            </a:r>
          </a:p>
          <a:p>
            <a:pPr marL="812800" indent="-8128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3200" u="sng" dirty="0">
                <a:solidFill>
                  <a:schemeClr val="bg1"/>
                </a:solidFill>
              </a:rPr>
              <a:t>Acts 19:5-7</a:t>
            </a:r>
            <a:r>
              <a:rPr lang="en-US" altLang="en-US" sz="3200" dirty="0">
                <a:solidFill>
                  <a:schemeClr val="bg1"/>
                </a:solidFill>
              </a:rPr>
              <a:t> – Learned Truth and Obeyed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u="sng" dirty="0">
                <a:solidFill>
                  <a:schemeClr val="bg1"/>
                </a:solidFill>
              </a:rPr>
              <a:t>Verses 4-5</a:t>
            </a:r>
            <a:r>
              <a:rPr lang="en-US" altLang="en-US" sz="2800" dirty="0">
                <a:solidFill>
                  <a:schemeClr val="bg1"/>
                </a:solidFill>
              </a:rPr>
              <a:t> – Saved by Obedient Faith in Christ</a:t>
            </a:r>
            <a:endParaRPr lang="en-US" altLang="en-US" sz="2800" i="1" u="sng" dirty="0">
              <a:solidFill>
                <a:schemeClr val="bg1"/>
              </a:solidFill>
            </a:endParaRPr>
          </a:p>
          <a:p>
            <a:pPr marL="1625600" lvl="2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Learned Purpose of True Gospel Baptism – We Must Also Learn!</a:t>
            </a:r>
          </a:p>
          <a:p>
            <a:pPr marL="1168400" lvl="1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u="sng" dirty="0">
                <a:solidFill>
                  <a:schemeClr val="bg1"/>
                </a:solidFill>
              </a:rPr>
              <a:t>Verse 6</a:t>
            </a:r>
            <a:r>
              <a:rPr lang="en-US" altLang="en-US" sz="2800" dirty="0">
                <a:solidFill>
                  <a:schemeClr val="bg1"/>
                </a:solidFill>
              </a:rPr>
              <a:t> – Paul Gave Miraculous Gifts: Equip Them to Proclaim and Confirm True Gospel</a:t>
            </a:r>
          </a:p>
          <a:p>
            <a:pPr marL="1625600" lvl="2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600" dirty="0">
                <a:solidFill>
                  <a:schemeClr val="bg1"/>
                </a:solidFill>
              </a:rPr>
              <a:t>Age of Miracles Ended When Apostles Died (cf. Acts 8:18ff; cf. 1 Corinthians 13)</a:t>
            </a:r>
          </a:p>
          <a:p>
            <a:pPr marL="1625600" lvl="2" indent="-711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en-US" sz="2800" dirty="0">
                <a:solidFill>
                  <a:schemeClr val="bg1"/>
                </a:solidFill>
              </a:rPr>
              <a:t>New Testament Complete: Equips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>
                <a:solidFill>
                  <a:schemeClr val="bg1"/>
                </a:solidFill>
              </a:rPr>
              <a:t>Us to Proclaim and Confirm True Gospel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E71FD1-AC22-4B6C-9406-6D620D28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5B0F00-02B2-482D-9736-0C326BB9C651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178</TotalTime>
  <Words>1207</Words>
  <Application>Microsoft Office PowerPoint</Application>
  <PresentationFormat>On-screen Show (4:3)</PresentationFormat>
  <Paragraphs>155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Tahoma</vt:lpstr>
      <vt:lpstr>Trebuchet MS</vt:lpstr>
      <vt:lpstr>Wingdings</vt:lpstr>
      <vt:lpstr>Wingdings 3</vt:lpstr>
      <vt:lpstr>Slice</vt:lpstr>
      <vt:lpstr>Should I Be BAPTIZED AGAIN?</vt:lpstr>
      <vt:lpstr>BAPTIZED AGAIN?</vt:lpstr>
      <vt:lpstr>PowerPoint Presentation</vt:lpstr>
      <vt:lpstr>BAPTIZED AGAIN?</vt:lpstr>
      <vt:lpstr>BAPTIZED AGAIN?</vt:lpstr>
      <vt:lpstr>BAPTIZED AGAIN?</vt:lpstr>
      <vt:lpstr>BAPTIZED AGAIN?</vt:lpstr>
      <vt:lpstr>PURPOSE OF BAPTISM</vt:lpstr>
      <vt:lpstr>BAPTIZED AGAIN?</vt:lpstr>
      <vt:lpstr>BAPTIZED AGAIN?</vt:lpstr>
      <vt:lpstr>BAPTIZED AGAIN?</vt:lpstr>
      <vt:lpstr>BAPTIZED AGAIN?</vt:lpstr>
      <vt:lpstr>BAPTIZED AGAIN?</vt:lpstr>
      <vt:lpstr>BAPTIZED AGAIN?</vt:lpstr>
      <vt:lpstr>BAPTIZED AGAIN?</vt:lpstr>
      <vt:lpstr>PURPOSE OF BAPTISM</vt:lpstr>
      <vt:lpstr>Should I Be BAPTIZED AGAIN?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I Be BAPTIZED AGAIN?</dc:title>
  <dc:creator>mgalloway2715@gmail.com</dc:creator>
  <cp:lastModifiedBy>Richard Lidh</cp:lastModifiedBy>
  <cp:revision>9</cp:revision>
  <cp:lastPrinted>2021-09-04T23:04:39Z</cp:lastPrinted>
  <dcterms:created xsi:type="dcterms:W3CDTF">2021-09-04T19:57:28Z</dcterms:created>
  <dcterms:modified xsi:type="dcterms:W3CDTF">2021-09-04T23:05:10Z</dcterms:modified>
</cp:coreProperties>
</file>